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64" r:id="rId3"/>
    <p:sldId id="266" r:id="rId4"/>
    <p:sldId id="258" r:id="rId5"/>
    <p:sldId id="315" r:id="rId6"/>
    <p:sldId id="281" r:id="rId7"/>
    <p:sldId id="309" r:id="rId8"/>
    <p:sldId id="265" r:id="rId9"/>
    <p:sldId id="311" r:id="rId10"/>
    <p:sldId id="312" r:id="rId11"/>
    <p:sldId id="313" r:id="rId12"/>
    <p:sldId id="314" r:id="rId13"/>
    <p:sldId id="316" r:id="rId14"/>
    <p:sldId id="306" r:id="rId15"/>
    <p:sldId id="310" r:id="rId16"/>
    <p:sldId id="288" r:id="rId17"/>
    <p:sldId id="317" r:id="rId18"/>
    <p:sldId id="280" r:id="rId19"/>
    <p:sldId id="299" r:id="rId20"/>
    <p:sldId id="307" r:id="rId21"/>
    <p:sldId id="308" r:id="rId22"/>
    <p:sldId id="318" r:id="rId23"/>
    <p:sldId id="276" r:id="rId24"/>
    <p:sldId id="289" r:id="rId25"/>
    <p:sldId id="319" r:id="rId26"/>
    <p:sldId id="279" r:id="rId27"/>
    <p:sldId id="290" r:id="rId28"/>
    <p:sldId id="274" r:id="rId29"/>
    <p:sldId id="291" r:id="rId30"/>
    <p:sldId id="277" r:id="rId31"/>
    <p:sldId id="284" r:id="rId32"/>
    <p:sldId id="268" r:id="rId33"/>
    <p:sldId id="292" r:id="rId34"/>
    <p:sldId id="273" r:id="rId35"/>
    <p:sldId id="293" r:id="rId36"/>
    <p:sldId id="275" r:id="rId37"/>
    <p:sldId id="300" r:id="rId38"/>
    <p:sldId id="304" r:id="rId39"/>
    <p:sldId id="270" r:id="rId40"/>
    <p:sldId id="294" r:id="rId41"/>
    <p:sldId id="295" r:id="rId42"/>
    <p:sldId id="297" r:id="rId43"/>
    <p:sldId id="303" r:id="rId44"/>
    <p:sldId id="301" r:id="rId45"/>
    <p:sldId id="305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39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5" autoAdjust="0"/>
    <p:restoredTop sz="94364" autoAdjust="0"/>
  </p:normalViewPr>
  <p:slideViewPr>
    <p:cSldViewPr snapToGrid="0">
      <p:cViewPr varScale="1">
        <p:scale>
          <a:sx n="73" d="100"/>
          <a:sy n="73" d="100"/>
        </p:scale>
        <p:origin x="6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673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81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193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766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054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36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181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21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16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665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95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587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713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762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076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59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07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268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6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image" Target="../media/image64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e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eg"/><Relationship Id="rId1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5499" y="-2665499"/>
            <a:ext cx="6861002" cy="12191999"/>
          </a:xfrm>
        </p:spPr>
      </p:pic>
    </p:spTree>
    <p:extLst>
      <p:ext uri="{BB962C8B-B14F-4D97-AF65-F5344CB8AC3E}">
        <p14:creationId xmlns:p14="http://schemas.microsoft.com/office/powerpoint/2010/main" val="118093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-1" r="-880" b="5306"/>
          <a:stretch/>
        </p:blipFill>
        <p:spPr>
          <a:xfrm>
            <a:off x="0" y="1"/>
            <a:ext cx="12299324" cy="64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7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-1" r="-1408" b="5518"/>
          <a:stretch/>
        </p:blipFill>
        <p:spPr>
          <a:xfrm>
            <a:off x="0" y="190800"/>
            <a:ext cx="12363718" cy="64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12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" r="-2042" b="5518"/>
          <a:stretch/>
        </p:blipFill>
        <p:spPr>
          <a:xfrm>
            <a:off x="0" y="190800"/>
            <a:ext cx="12440992" cy="64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0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-1937" b="5706"/>
          <a:stretch/>
        </p:blipFill>
        <p:spPr>
          <a:xfrm>
            <a:off x="0" y="197239"/>
            <a:ext cx="12428113" cy="64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13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7" y="0"/>
            <a:ext cx="11994770" cy="6753497"/>
          </a:xfrm>
        </p:spPr>
      </p:pic>
      <p:sp>
        <p:nvSpPr>
          <p:cNvPr id="7" name="Retângulo 6"/>
          <p:cNvSpPr/>
          <p:nvPr/>
        </p:nvSpPr>
        <p:spPr>
          <a:xfrm>
            <a:off x="7302137" y="1188720"/>
            <a:ext cx="522514" cy="49508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5960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7566"/>
            <a:ext cx="12192000" cy="6596743"/>
          </a:xfrm>
        </p:spPr>
      </p:pic>
      <p:cxnSp>
        <p:nvCxnSpPr>
          <p:cNvPr id="6" name="Conector de Seta Reta 5"/>
          <p:cNvCxnSpPr/>
          <p:nvPr/>
        </p:nvCxnSpPr>
        <p:spPr>
          <a:xfrm>
            <a:off x="2155371" y="2325189"/>
            <a:ext cx="26127" cy="2834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297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5463" y="548639"/>
            <a:ext cx="12026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latin typeface="Arial Rounded MT Bold" panose="020F0704030504030204" pitchFamily="34" charset="0"/>
              </a:rPr>
              <a:t>Qual foi o filme de maior sucesso em 2018?</a:t>
            </a:r>
            <a:endParaRPr lang="pt-BR" sz="4400" dirty="0">
              <a:latin typeface="Arial Rounded MT Bold" panose="020F0704030504030204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30926" y="1933303"/>
            <a:ext cx="11726091" cy="4676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4" y="1686700"/>
            <a:ext cx="2720034" cy="447954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08" y="1686700"/>
            <a:ext cx="2837215" cy="447954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960" y="1686700"/>
            <a:ext cx="3011985" cy="447954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503" y="1686701"/>
            <a:ext cx="2808514" cy="447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4503"/>
            <a:ext cx="12192000" cy="6635931"/>
          </a:xfrm>
        </p:spPr>
      </p:pic>
      <p:sp>
        <p:nvSpPr>
          <p:cNvPr id="9" name="Retângulo 8"/>
          <p:cNvSpPr/>
          <p:nvPr/>
        </p:nvSpPr>
        <p:spPr>
          <a:xfrm>
            <a:off x="235131" y="5564777"/>
            <a:ext cx="10672354" cy="101890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8121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8" y="300957"/>
            <a:ext cx="11687634" cy="6256597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3794270" y="3167645"/>
            <a:ext cx="643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accent1">
                    <a:lumMod val="75000"/>
                  </a:schemeClr>
                </a:solidFill>
              </a:rPr>
              <a:t>Maiores </a:t>
            </a:r>
            <a:r>
              <a:rPr lang="pt-BR" sz="2800" b="1" dirty="0" smtClean="0">
                <a:solidFill>
                  <a:schemeClr val="accent1">
                    <a:lumMod val="75000"/>
                  </a:schemeClr>
                </a:solidFill>
              </a:rPr>
              <a:t>sucessos de 2018</a:t>
            </a:r>
            <a:endParaRPr lang="pt-BR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 flipH="1" flipV="1">
            <a:off x="3361200" y="1748472"/>
            <a:ext cx="1654937" cy="126033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33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321" y="100149"/>
            <a:ext cx="11325497" cy="1905000"/>
          </a:xfrm>
        </p:spPr>
        <p:txBody>
          <a:bodyPr>
            <a:normAutofit/>
          </a:bodyPr>
          <a:lstStyle/>
          <a:p>
            <a:r>
              <a:rPr lang="pt-BR" sz="4000" dirty="0" smtClean="0">
                <a:latin typeface="Arial Rounded MT Bold" panose="020F0704030504030204" pitchFamily="34" charset="0"/>
              </a:rPr>
              <a:t>Qual mês teve maior bilheteria no brasil em 2018?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1" y="2268527"/>
            <a:ext cx="2706803" cy="3885065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157" y="2280919"/>
            <a:ext cx="2620192" cy="388506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81" y="2285067"/>
            <a:ext cx="2728217" cy="388506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506" y="2280919"/>
            <a:ext cx="2842260" cy="388506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82880" y="6165985"/>
            <a:ext cx="1182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          </a:t>
            </a:r>
            <a:r>
              <a:rPr lang="pt-BR" sz="2400" dirty="0" smtClean="0">
                <a:latin typeface="Arial Rounded MT Bold" panose="020F0704030504030204" pitchFamily="34" charset="0"/>
              </a:rPr>
              <a:t>Janeiro                           Março                            Abril                              Julho</a:t>
            </a:r>
            <a:endParaRPr lang="pt-BR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32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96208" y="412226"/>
            <a:ext cx="11520000" cy="612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32957" y="1017431"/>
            <a:ext cx="9955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tx2">
                    <a:lumMod val="10000"/>
                  </a:schemeClr>
                </a:solidFill>
              </a:rPr>
              <a:t>Afinal, o que é o R e o  R Studio ? </a:t>
            </a:r>
            <a:endParaRPr lang="pt-BR" sz="3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978789" y="1909764"/>
            <a:ext cx="1066370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solidFill>
                  <a:schemeClr val="tx2">
                    <a:lumMod val="10000"/>
                  </a:schemeClr>
                </a:solidFill>
              </a:rPr>
              <a:t>O R é  uma linguagem de programação estatística utilizada para elaborar análise de dados e gráfico.</a:t>
            </a:r>
          </a:p>
          <a:p>
            <a:endParaRPr lang="pt-BR" sz="2600" dirty="0">
              <a:solidFill>
                <a:schemeClr val="tx2">
                  <a:lumMod val="10000"/>
                </a:schemeClr>
              </a:solidFill>
            </a:endParaRPr>
          </a:p>
          <a:p>
            <a:endParaRPr lang="pt-BR" sz="2600" dirty="0" smtClean="0">
              <a:solidFill>
                <a:schemeClr val="tx2">
                  <a:lumMod val="10000"/>
                </a:schemeClr>
              </a:solidFill>
            </a:endParaRPr>
          </a:p>
          <a:p>
            <a:endParaRPr lang="pt-BR" sz="2600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pt-BR" sz="2600" dirty="0" smtClean="0">
                <a:solidFill>
                  <a:schemeClr val="tx2">
                    <a:lumMod val="10000"/>
                  </a:schemeClr>
                </a:solidFill>
              </a:rPr>
              <a:t>Para executar os comandos do R, utilizamos o R Studio que é uma interface onde podemos realizar cálculos estatísticos ou matemáticos, gráficos de diversos tipos, gerar relatórios e até mesmo slides.</a:t>
            </a:r>
          </a:p>
          <a:p>
            <a:endParaRPr lang="pt-BR" sz="26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0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1" y="117566"/>
            <a:ext cx="11782699" cy="6518365"/>
          </a:xfrm>
        </p:spPr>
      </p:pic>
      <p:cxnSp>
        <p:nvCxnSpPr>
          <p:cNvPr id="22" name="Conector Angulado 21"/>
          <p:cNvCxnSpPr/>
          <p:nvPr/>
        </p:nvCxnSpPr>
        <p:spPr>
          <a:xfrm rot="16200000" flipH="1">
            <a:off x="2668088" y="3186249"/>
            <a:ext cx="2122715" cy="1998617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665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017520" y="1619794"/>
            <a:ext cx="862149" cy="222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" y="169817"/>
            <a:ext cx="11691257" cy="6518366"/>
          </a:xfrm>
        </p:spPr>
      </p:pic>
      <p:sp>
        <p:nvSpPr>
          <p:cNvPr id="10" name="Retângulo com Canto Diagonal Aparado 9"/>
          <p:cNvSpPr/>
          <p:nvPr/>
        </p:nvSpPr>
        <p:spPr>
          <a:xfrm>
            <a:off x="3017520" y="1528354"/>
            <a:ext cx="966651" cy="313509"/>
          </a:xfrm>
          <a:prstGeom prst="snip2Diag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523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7" y="47290"/>
            <a:ext cx="11939453" cy="6640893"/>
          </a:xfrm>
          <a:ln w="28575">
            <a:solidFill>
              <a:schemeClr val="tx1"/>
            </a:solidFill>
          </a:ln>
        </p:spPr>
      </p:pic>
      <p:sp>
        <p:nvSpPr>
          <p:cNvPr id="6" name="Retângulo 5"/>
          <p:cNvSpPr/>
          <p:nvPr/>
        </p:nvSpPr>
        <p:spPr>
          <a:xfrm>
            <a:off x="839378" y="1641563"/>
            <a:ext cx="889862" cy="26017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991393" y="1522305"/>
            <a:ext cx="3866607" cy="379428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7051473" y="1628500"/>
            <a:ext cx="757645" cy="205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7809118" y="1522305"/>
            <a:ext cx="1400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accent1"/>
                </a:solidFill>
                <a:latin typeface="Arial Rounded MT Bold" panose="020F0704030504030204" pitchFamily="34" charset="0"/>
              </a:rPr>
              <a:t>Eixos</a:t>
            </a:r>
            <a:endParaRPr lang="pt-BR" sz="20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4" name="Conector reto 13"/>
          <p:cNvCxnSpPr/>
          <p:nvPr/>
        </p:nvCxnSpPr>
        <p:spPr>
          <a:xfrm>
            <a:off x="4245429" y="2090057"/>
            <a:ext cx="5747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2142308" y="2076995"/>
            <a:ext cx="58782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6400800" y="2090057"/>
            <a:ext cx="457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/>
          <p:cNvSpPr/>
          <p:nvPr/>
        </p:nvSpPr>
        <p:spPr>
          <a:xfrm>
            <a:off x="9640389" y="3762103"/>
            <a:ext cx="2551611" cy="29260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Angulado 23"/>
          <p:cNvCxnSpPr/>
          <p:nvPr/>
        </p:nvCxnSpPr>
        <p:spPr>
          <a:xfrm flipV="1">
            <a:off x="7704615" y="5163701"/>
            <a:ext cx="1831271" cy="122790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996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569"/>
            <a:ext cx="12192000" cy="6322220"/>
          </a:xfrm>
        </p:spPr>
      </p:pic>
      <p:sp>
        <p:nvSpPr>
          <p:cNvPr id="5" name="Quadro 4"/>
          <p:cNvSpPr/>
          <p:nvPr/>
        </p:nvSpPr>
        <p:spPr>
          <a:xfrm>
            <a:off x="6285260" y="6164113"/>
            <a:ext cx="1004551" cy="327759"/>
          </a:xfrm>
          <a:prstGeom prst="frame">
            <a:avLst/>
          </a:prstGeom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5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7905" y="243840"/>
            <a:ext cx="9905998" cy="1905000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 Rounded MT Bold" panose="020F0704030504030204" pitchFamily="34" charset="0"/>
              </a:rPr>
              <a:t>Qual mês teve maior bilheteria </a:t>
            </a:r>
            <a:r>
              <a:rPr lang="pt-BR" sz="4000" dirty="0" smtClean="0">
                <a:latin typeface="Arial Rounded MT Bold" panose="020F0704030504030204" pitchFamily="34" charset="0"/>
              </a:rPr>
              <a:t>nos EUA </a:t>
            </a:r>
            <a:r>
              <a:rPr lang="pt-BR" sz="4000" dirty="0">
                <a:latin typeface="Arial Rounded MT Bold" panose="020F0704030504030204" pitchFamily="34" charset="0"/>
              </a:rPr>
              <a:t>em 2018?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" y="1972491"/>
            <a:ext cx="2847703" cy="4258493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148" y="1972491"/>
            <a:ext cx="2913017" cy="42584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94" y="1972491"/>
            <a:ext cx="2913017" cy="425849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972491"/>
            <a:ext cx="2877412" cy="425849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0" y="6347702"/>
            <a:ext cx="12112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latin typeface="Arial Rounded MT Bold" panose="020F0704030504030204" pitchFamily="34" charset="0"/>
              </a:rPr>
              <a:t>                </a:t>
            </a:r>
            <a:r>
              <a:rPr lang="pt-BR" sz="2400" dirty="0" smtClean="0">
                <a:latin typeface="Arial Rounded MT Bold" panose="020F0704030504030204" pitchFamily="34" charset="0"/>
              </a:rPr>
              <a:t>Abril                             Junho                               Julho                      Dezembro</a:t>
            </a:r>
            <a:endParaRPr lang="pt-BR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64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5" y="122923"/>
            <a:ext cx="11979091" cy="6570618"/>
          </a:xfrm>
        </p:spPr>
      </p:pic>
      <p:sp>
        <p:nvSpPr>
          <p:cNvPr id="5" name="Retângulo 4"/>
          <p:cNvSpPr/>
          <p:nvPr/>
        </p:nvSpPr>
        <p:spPr>
          <a:xfrm>
            <a:off x="3082834" y="1802674"/>
            <a:ext cx="600892" cy="28738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Angulado 6"/>
          <p:cNvCxnSpPr/>
          <p:nvPr/>
        </p:nvCxnSpPr>
        <p:spPr>
          <a:xfrm flipV="1">
            <a:off x="3383280" y="1881051"/>
            <a:ext cx="2847703" cy="41801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6311136" y="1484700"/>
            <a:ext cx="3135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accent1"/>
                </a:solidFill>
              </a:rPr>
              <a:t>Substituir com os nomes dos países do seu banco de dados</a:t>
            </a:r>
            <a:endParaRPr lang="pt-BR" sz="2000" b="1" dirty="0">
              <a:solidFill>
                <a:schemeClr val="accent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280062" y="1484700"/>
            <a:ext cx="3347263" cy="10299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/>
          <p:cNvCxnSpPr>
            <a:stCxn id="5" idx="2"/>
          </p:cNvCxnSpPr>
          <p:nvPr/>
        </p:nvCxnSpPr>
        <p:spPr>
          <a:xfrm>
            <a:off x="3383280" y="2090057"/>
            <a:ext cx="0" cy="2090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10215154" y="3108960"/>
            <a:ext cx="1976845" cy="35008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615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0"/>
            <a:ext cx="12192000" cy="6466115"/>
          </a:xfrm>
        </p:spPr>
      </p:pic>
      <p:sp>
        <p:nvSpPr>
          <p:cNvPr id="5" name="Quadro 4"/>
          <p:cNvSpPr/>
          <p:nvPr/>
        </p:nvSpPr>
        <p:spPr>
          <a:xfrm>
            <a:off x="6439988" y="6257847"/>
            <a:ext cx="770708" cy="371923"/>
          </a:xfrm>
          <a:prstGeom prst="frame">
            <a:avLst/>
          </a:prstGeom>
          <a:ln w="19050"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24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5760" y="191588"/>
            <a:ext cx="10985863" cy="1905000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 Rounded MT Bold" panose="020F0704030504030204" pitchFamily="34" charset="0"/>
              </a:rPr>
              <a:t>Qual mês teve maior bilheteria </a:t>
            </a:r>
            <a:r>
              <a:rPr lang="pt-BR" sz="4000" dirty="0" smtClean="0">
                <a:latin typeface="Arial Rounded MT Bold" panose="020F0704030504030204" pitchFamily="34" charset="0"/>
              </a:rPr>
              <a:t>na argentina </a:t>
            </a:r>
            <a:r>
              <a:rPr lang="pt-BR" sz="4000" dirty="0">
                <a:latin typeface="Arial Rounded MT Bold" panose="020F0704030504030204" pitchFamily="34" charset="0"/>
              </a:rPr>
              <a:t>em 2018?</a:t>
            </a:r>
            <a:endParaRPr lang="pt-BR" sz="40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6" y="1881051"/>
            <a:ext cx="2801745" cy="4143411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19" y="1881051"/>
            <a:ext cx="2912622" cy="414341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1" y="1898622"/>
            <a:ext cx="2874425" cy="410826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187" y="1881052"/>
            <a:ext cx="2799956" cy="410826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76586" y="6178731"/>
            <a:ext cx="11634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 Rounded MT Bold" panose="020F0704030504030204" pitchFamily="34" charset="0"/>
              </a:rPr>
              <a:t>       Julho                         Abril                        Março                   Fevereiro</a:t>
            </a:r>
            <a:endParaRPr lang="pt-BR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18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759"/>
            <a:ext cx="12192000" cy="6369843"/>
          </a:xfrm>
        </p:spPr>
      </p:pic>
      <p:sp>
        <p:nvSpPr>
          <p:cNvPr id="5" name="Quadro 4"/>
          <p:cNvSpPr/>
          <p:nvPr/>
        </p:nvSpPr>
        <p:spPr>
          <a:xfrm>
            <a:off x="6336960" y="6176441"/>
            <a:ext cx="837126" cy="263364"/>
          </a:xfrm>
          <a:prstGeom prst="frame">
            <a:avLst/>
          </a:prstGeom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24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9634" y="217714"/>
            <a:ext cx="11456125" cy="1905000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 Rounded MT Bold" panose="020F0704030504030204" pitchFamily="34" charset="0"/>
              </a:rPr>
              <a:t>Qual mês teve maior bilheteria na </a:t>
            </a:r>
            <a:r>
              <a:rPr lang="pt-BR" sz="4000" dirty="0" smtClean="0">
                <a:latin typeface="Arial Rounded MT Bold" panose="020F0704030504030204" pitchFamily="34" charset="0"/>
              </a:rPr>
              <a:t>China </a:t>
            </a:r>
            <a:r>
              <a:rPr lang="pt-BR" sz="4000" dirty="0">
                <a:latin typeface="Arial Rounded MT Bold" panose="020F0704030504030204" pitchFamily="34" charset="0"/>
              </a:rPr>
              <a:t>em 2018?</a:t>
            </a:r>
            <a:endParaRPr lang="pt-BR" sz="40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5" y="1920240"/>
            <a:ext cx="2867439" cy="4132468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76" y="1920240"/>
            <a:ext cx="2906664" cy="416627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939" y="1882312"/>
            <a:ext cx="2815001" cy="420419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44" y="1920241"/>
            <a:ext cx="2757928" cy="417870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60835" y="6124438"/>
            <a:ext cx="11937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 Rounded MT Bold" panose="020F0704030504030204" pitchFamily="34" charset="0"/>
              </a:rPr>
              <a:t>       Fevereiro                Agosto                         Julho                      Março</a:t>
            </a:r>
            <a:endParaRPr lang="pt-BR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80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296214" y="425001"/>
            <a:ext cx="11520000" cy="612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059211" y="1249250"/>
            <a:ext cx="9994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tx2">
                    <a:lumMod val="10000"/>
                  </a:schemeClr>
                </a:solidFill>
              </a:rPr>
              <a:t>R Ladies</a:t>
            </a:r>
            <a:endParaRPr lang="pt-BR" sz="3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076956" y="2253803"/>
            <a:ext cx="1019033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O R-Ladies Global foi fundado pela brasileira Gabriela de Queiroz em São Francisco, Califórnia (EUA) e </a:t>
            </a:r>
            <a:r>
              <a:rPr lang="pt-BR" sz="3200" dirty="0" smtClean="0">
                <a:solidFill>
                  <a:schemeClr val="tx2">
                    <a:lumMod val="10000"/>
                  </a:schemeClr>
                </a:solidFill>
              </a:rPr>
              <a:t>:</a:t>
            </a:r>
            <a:endParaRPr lang="pt-BR" sz="3200" dirty="0">
              <a:solidFill>
                <a:schemeClr val="tx2">
                  <a:lumMod val="10000"/>
                </a:schemeClr>
              </a:solidFill>
            </a:endParaRPr>
          </a:p>
          <a:p>
            <a:endParaRPr lang="pt-BR" sz="32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   130 grupos em 43 países com 33.801 membros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55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13"/>
            <a:ext cx="12203243" cy="6316132"/>
          </a:xfrm>
        </p:spPr>
      </p:pic>
      <p:sp>
        <p:nvSpPr>
          <p:cNvPr id="5" name="Quadro 4"/>
          <p:cNvSpPr/>
          <p:nvPr/>
        </p:nvSpPr>
        <p:spPr>
          <a:xfrm>
            <a:off x="1519708" y="6158431"/>
            <a:ext cx="940157" cy="332522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2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83767" y="185055"/>
            <a:ext cx="11242175" cy="19180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dirty="0">
                <a:latin typeface="Arial Rounded MT Bold" panose="020F0704030504030204" pitchFamily="34" charset="0"/>
              </a:rPr>
              <a:t>Qual mês teve maior bilheteria na </a:t>
            </a:r>
            <a:r>
              <a:rPr lang="pt-BR" sz="4000" dirty="0" err="1" smtClean="0">
                <a:latin typeface="Arial Rounded MT Bold" panose="020F0704030504030204" pitchFamily="34" charset="0"/>
              </a:rPr>
              <a:t>áfrica</a:t>
            </a:r>
            <a:r>
              <a:rPr lang="pt-BR" sz="4000" dirty="0" smtClean="0">
                <a:latin typeface="Arial Rounded MT Bold" panose="020F0704030504030204" pitchFamily="34" charset="0"/>
              </a:rPr>
              <a:t> do sul </a:t>
            </a:r>
            <a:r>
              <a:rPr lang="pt-BR" sz="4000" dirty="0">
                <a:latin typeface="Arial Rounded MT Bold" panose="020F0704030504030204" pitchFamily="34" charset="0"/>
              </a:rPr>
              <a:t>em 2018?</a:t>
            </a:r>
            <a:endParaRPr lang="pt-BR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71" y="1802674"/>
            <a:ext cx="3788403" cy="45197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170" y="1802673"/>
            <a:ext cx="3812382" cy="451974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48" y="1802674"/>
            <a:ext cx="3896350" cy="451974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7566" y="6322423"/>
            <a:ext cx="12074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 Rounded MT Bold" panose="020F0704030504030204" pitchFamily="34" charset="0"/>
              </a:rPr>
              <a:t>       Março / Fevereiro                     Julho                                   Abril</a:t>
            </a:r>
            <a:endParaRPr lang="pt-BR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9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06"/>
            <a:ext cx="12192000" cy="6322219"/>
          </a:xfrm>
          <a:prstGeom prst="rect">
            <a:avLst/>
          </a:prstGeom>
        </p:spPr>
      </p:pic>
      <p:cxnSp>
        <p:nvCxnSpPr>
          <p:cNvPr id="14" name="Conector reto 13"/>
          <p:cNvCxnSpPr/>
          <p:nvPr/>
        </p:nvCxnSpPr>
        <p:spPr>
          <a:xfrm>
            <a:off x="3181082" y="637504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Quadro 16"/>
          <p:cNvSpPr/>
          <p:nvPr/>
        </p:nvSpPr>
        <p:spPr>
          <a:xfrm>
            <a:off x="2356835" y="6085920"/>
            <a:ext cx="1017430" cy="389521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7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4578" y="91440"/>
            <a:ext cx="11033171" cy="1905000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 Rounded MT Bold" panose="020F0704030504030204" pitchFamily="34" charset="0"/>
              </a:rPr>
              <a:t>Qual mês teve maior bilheteria na </a:t>
            </a:r>
            <a:r>
              <a:rPr lang="pt-BR" sz="4000" dirty="0" smtClean="0">
                <a:latin typeface="Arial Rounded MT Bold" panose="020F0704030504030204" pitchFamily="34" charset="0"/>
              </a:rPr>
              <a:t>Alemanha em </a:t>
            </a:r>
            <a:r>
              <a:rPr lang="pt-BR" sz="4000" dirty="0">
                <a:latin typeface="Arial Rounded MT Bold" panose="020F0704030504030204" pitchFamily="34" charset="0"/>
              </a:rPr>
              <a:t>2018?</a:t>
            </a:r>
            <a:endParaRPr lang="pt-BR" sz="40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10" y="1911593"/>
            <a:ext cx="2803571" cy="4332454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61" y="1911593"/>
            <a:ext cx="3093275" cy="433245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16" y="1911592"/>
            <a:ext cx="2780417" cy="433245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113" y="1911592"/>
            <a:ext cx="2761353" cy="433245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78310" y="6244046"/>
            <a:ext cx="11919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 Rounded MT Bold" panose="020F0704030504030204" pitchFamily="34" charset="0"/>
              </a:rPr>
              <a:t>    Novembro                Fevereiro                   Março                 Dezembro</a:t>
            </a:r>
            <a:endParaRPr lang="pt-BR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4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adro 6"/>
          <p:cNvSpPr/>
          <p:nvPr/>
        </p:nvSpPr>
        <p:spPr>
          <a:xfrm>
            <a:off x="10107771" y="6177126"/>
            <a:ext cx="1017430" cy="389521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146"/>
            <a:ext cx="12192000" cy="6286501"/>
          </a:xfrm>
        </p:spPr>
      </p:pic>
      <p:sp>
        <p:nvSpPr>
          <p:cNvPr id="11" name="Quadro 10"/>
          <p:cNvSpPr/>
          <p:nvPr/>
        </p:nvSpPr>
        <p:spPr>
          <a:xfrm>
            <a:off x="10107771" y="6078030"/>
            <a:ext cx="1004551" cy="327759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0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5572" y="0"/>
            <a:ext cx="11438119" cy="1905000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 Rounded MT Bold" panose="020F0704030504030204" pitchFamily="34" charset="0"/>
              </a:rPr>
              <a:t>Qual mês teve maior bilheteria na </a:t>
            </a:r>
            <a:r>
              <a:rPr lang="pt-BR" sz="4000" dirty="0" smtClean="0">
                <a:latin typeface="Arial Rounded MT Bold" panose="020F0704030504030204" pitchFamily="34" charset="0"/>
              </a:rPr>
              <a:t>Austrália em </a:t>
            </a:r>
            <a:r>
              <a:rPr lang="pt-BR" sz="4000" dirty="0">
                <a:latin typeface="Arial Rounded MT Bold" panose="020F0704030504030204" pitchFamily="34" charset="0"/>
              </a:rPr>
              <a:t>2018?</a:t>
            </a:r>
            <a:endParaRPr lang="pt-BR" sz="40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" y="1803219"/>
            <a:ext cx="2638610" cy="4369525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502" y="1791789"/>
            <a:ext cx="2929256" cy="436952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55" y="1791788"/>
            <a:ext cx="2817276" cy="436952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828" y="1791789"/>
            <a:ext cx="2907657" cy="4369526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4995" y="6172744"/>
            <a:ext cx="12060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 Rounded MT Bold" panose="020F0704030504030204" pitchFamily="34" charset="0"/>
              </a:rPr>
              <a:t>      Janeiro                    Junho                           Abril                   Dezembro</a:t>
            </a:r>
            <a:endParaRPr lang="pt-BR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65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251"/>
            <a:ext cx="12192000" cy="6274594"/>
          </a:xfrm>
        </p:spPr>
      </p:pic>
      <p:sp>
        <p:nvSpPr>
          <p:cNvPr id="5" name="Quadro 4"/>
          <p:cNvSpPr/>
          <p:nvPr/>
        </p:nvSpPr>
        <p:spPr>
          <a:xfrm>
            <a:off x="502277" y="6111677"/>
            <a:ext cx="927278" cy="353517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8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305211" cy="219456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Quais foram os gêneros mais populares?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51" y="1687923"/>
            <a:ext cx="2839173" cy="4550032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247" y="1687923"/>
            <a:ext cx="2890429" cy="45500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99" y="1687923"/>
            <a:ext cx="3116772" cy="455003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687923"/>
            <a:ext cx="2777396" cy="4550032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20787" y="6237955"/>
            <a:ext cx="1208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latin typeface="Bahnschrift Condensed" panose="020B0502040204020203" pitchFamily="34" charset="0"/>
              </a:rPr>
              <a:t>      </a:t>
            </a:r>
            <a:r>
              <a:rPr lang="pt-BR" sz="36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Condensed" panose="020B0502040204020203" pitchFamily="34" charset="0"/>
              </a:rPr>
              <a:t>Aventura                       Animação                             Ação                               Musical</a:t>
            </a:r>
            <a:endParaRPr lang="pt-BR" sz="3600" dirty="0">
              <a:solidFill>
                <a:schemeClr val="accent4">
                  <a:lumMod val="40000"/>
                  <a:lumOff val="6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10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" y="91441"/>
            <a:ext cx="11978642" cy="6505302"/>
          </a:xfrm>
          <a:prstGeom prst="rect">
            <a:avLst/>
          </a:prstGeom>
        </p:spPr>
      </p:pic>
      <p:cxnSp>
        <p:nvCxnSpPr>
          <p:cNvPr id="5" name="Conector reto 4"/>
          <p:cNvCxnSpPr/>
          <p:nvPr/>
        </p:nvCxnSpPr>
        <p:spPr>
          <a:xfrm>
            <a:off x="1711234" y="1789611"/>
            <a:ext cx="42193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5930537" y="1789611"/>
            <a:ext cx="0" cy="35400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H="1">
            <a:off x="1593669" y="5329646"/>
            <a:ext cx="43368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48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817"/>
            <a:ext cx="12192000" cy="6544492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574766" y="2272937"/>
            <a:ext cx="6126480" cy="2651760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8386354" y="2116183"/>
            <a:ext cx="679269" cy="3526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/>
          <p:cNvCxnSpPr/>
          <p:nvPr/>
        </p:nvCxnSpPr>
        <p:spPr>
          <a:xfrm flipV="1">
            <a:off x="9235441" y="986245"/>
            <a:ext cx="1110342" cy="13062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9916886" y="470262"/>
            <a:ext cx="1891937" cy="4441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10022477" y="470263"/>
            <a:ext cx="1668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tx2">
                    <a:lumMod val="10000"/>
                  </a:schemeClr>
                </a:solidFill>
                <a:latin typeface="American Purpose"/>
              </a:rPr>
              <a:t>ZOOM</a:t>
            </a:r>
            <a:endParaRPr lang="pt-BR" sz="2400" b="1" dirty="0">
              <a:solidFill>
                <a:schemeClr val="tx2">
                  <a:lumMod val="10000"/>
                </a:schemeClr>
              </a:solidFill>
              <a:latin typeface="American Purpose"/>
            </a:endParaRPr>
          </a:p>
        </p:txBody>
      </p:sp>
      <p:cxnSp>
        <p:nvCxnSpPr>
          <p:cNvPr id="25" name="Conector reto 24"/>
          <p:cNvCxnSpPr/>
          <p:nvPr/>
        </p:nvCxnSpPr>
        <p:spPr>
          <a:xfrm>
            <a:off x="1541417" y="3494315"/>
            <a:ext cx="6008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9627326" y="2468880"/>
            <a:ext cx="1567543" cy="535577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21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89390" y="347730"/>
            <a:ext cx="11520000" cy="612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03" y="672352"/>
            <a:ext cx="2854601" cy="324650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783772" y="4450616"/>
            <a:ext cx="4349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O R – Ladies Niterói é composto por seis mulheres que organizam os </a:t>
            </a:r>
            <a:r>
              <a:rPr lang="pt-BR" dirty="0" smtClean="0">
                <a:solidFill>
                  <a:schemeClr val="tx2">
                    <a:lumMod val="10000"/>
                  </a:schemeClr>
                </a:solidFill>
              </a:rPr>
              <a:t>eventos, </a:t>
            </a:r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como palestras e minicursos voltados para </a:t>
            </a:r>
            <a:r>
              <a:rPr lang="pt-BR" dirty="0" smtClean="0">
                <a:solidFill>
                  <a:schemeClr val="tx2">
                    <a:lumMod val="10000"/>
                  </a:schemeClr>
                </a:solidFill>
              </a:rPr>
              <a:t>à </a:t>
            </a:r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comunidade.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70265" y="3918856"/>
            <a:ext cx="4754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10000"/>
                  </a:schemeClr>
                </a:solidFill>
              </a:rPr>
              <a:t>Organizadoras</a:t>
            </a:r>
            <a:endParaRPr lang="pt-BR" sz="2800" b="1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63627A1-3C35-7C40-8F6A-856DA765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647" y="963401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FFCAE6A1-A525-A84C-BDBE-9E094633D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141" y="967601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m 2">
            <a:extLst>
              <a:ext uri="{FF2B5EF4-FFF2-40B4-BE49-F238E27FC236}">
                <a16:creationId xmlns:a16="http://schemas.microsoft.com/office/drawing/2014/main" id="{24035640-5123-E843-A674-E5911F20A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9431" y="963401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m 2">
            <a:extLst>
              <a:ext uri="{FF2B5EF4-FFF2-40B4-BE49-F238E27FC236}">
                <a16:creationId xmlns:a16="http://schemas.microsoft.com/office/drawing/2014/main" id="{2F55966D-64B1-914D-96B3-1630CDCAA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882" y="3586600"/>
            <a:ext cx="1828800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B52441D-F654-6242-BCB5-24D02A4BF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141" y="3586166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731" y="3586166"/>
            <a:ext cx="1852217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2222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310"/>
            <a:ext cx="12192000" cy="62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9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8" y="235131"/>
            <a:ext cx="11965578" cy="6479178"/>
          </a:xfrm>
        </p:spPr>
      </p:pic>
    </p:spTree>
    <p:extLst>
      <p:ext uri="{BB962C8B-B14F-4D97-AF65-F5344CB8AC3E}">
        <p14:creationId xmlns:p14="http://schemas.microsoft.com/office/powerpoint/2010/main" val="25653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38" y="261257"/>
            <a:ext cx="11620399" cy="6379029"/>
          </a:xfrm>
        </p:spPr>
      </p:pic>
    </p:spTree>
    <p:extLst>
      <p:ext uri="{BB962C8B-B14F-4D97-AF65-F5344CB8AC3E}">
        <p14:creationId xmlns:p14="http://schemas.microsoft.com/office/powerpoint/2010/main" val="184736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9" y="182879"/>
            <a:ext cx="11782697" cy="6492241"/>
          </a:xfr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5" name="Retângulo 4"/>
          <p:cNvSpPr/>
          <p:nvPr/>
        </p:nvSpPr>
        <p:spPr>
          <a:xfrm>
            <a:off x="731520" y="1162594"/>
            <a:ext cx="6505303" cy="188105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>
            <a:stCxn id="5" idx="3"/>
          </p:cNvCxnSpPr>
          <p:nvPr/>
        </p:nvCxnSpPr>
        <p:spPr>
          <a:xfrm>
            <a:off x="7236823" y="2103120"/>
            <a:ext cx="901337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307977" y="1749177"/>
            <a:ext cx="2952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tx2">
                    <a:lumMod val="10000"/>
                  </a:schemeClr>
                </a:solidFill>
                <a:latin typeface="Arial Rounded MT Bold" panose="020F0704030504030204" pitchFamily="34" charset="0"/>
              </a:rPr>
              <a:t>Filtrando os gêneros  e selecionando o país</a:t>
            </a:r>
            <a:endParaRPr lang="pt-BR" sz="2000" dirty="0">
              <a:solidFill>
                <a:schemeClr val="tx2">
                  <a:lumMod val="1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731520" y="3043646"/>
            <a:ext cx="9157063" cy="176348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731520" y="4807131"/>
            <a:ext cx="11234057" cy="1319349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3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49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28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-1937" b="5706"/>
          <a:stretch/>
        </p:blipFill>
        <p:spPr>
          <a:xfrm>
            <a:off x="0" y="197239"/>
            <a:ext cx="12428113" cy="64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57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9"/>
            <a:ext cx="1764406" cy="261132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40" b="4862"/>
          <a:stretch/>
        </p:blipFill>
        <p:spPr>
          <a:xfrm>
            <a:off x="0" y="4246679"/>
            <a:ext cx="1917048" cy="261132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0"/>
            <a:ext cx="1778384" cy="261132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90" y="-6439"/>
            <a:ext cx="1773703" cy="260488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97" y="-19317"/>
            <a:ext cx="1660274" cy="261562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20" b="5044"/>
          <a:stretch/>
        </p:blipFill>
        <p:spPr>
          <a:xfrm>
            <a:off x="6967471" y="-19317"/>
            <a:ext cx="1784276" cy="261562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08" b="5044"/>
          <a:stretch/>
        </p:blipFill>
        <p:spPr>
          <a:xfrm>
            <a:off x="1764407" y="4253118"/>
            <a:ext cx="1898492" cy="258865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7" b="4862"/>
          <a:stretch/>
        </p:blipFill>
        <p:spPr>
          <a:xfrm>
            <a:off x="3662899" y="4253118"/>
            <a:ext cx="1846693" cy="260488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17" b="5592"/>
          <a:stretch/>
        </p:blipFill>
        <p:spPr>
          <a:xfrm>
            <a:off x="5509593" y="4253118"/>
            <a:ext cx="1829124" cy="260488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09" b="5325"/>
          <a:stretch/>
        </p:blipFill>
        <p:spPr>
          <a:xfrm>
            <a:off x="10873238" y="4234955"/>
            <a:ext cx="1348813" cy="2590787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0" y="2617760"/>
            <a:ext cx="12192000" cy="16289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78" y="1"/>
            <a:ext cx="1759018" cy="259631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167425" y="2756079"/>
            <a:ext cx="119000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tx2">
                    <a:lumMod val="1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 Condensed" panose="020B0502040204020203" pitchFamily="34" charset="0"/>
              </a:rPr>
              <a:t>Analise das Bilheterias Mundiais do Cinema usando o </a:t>
            </a:r>
            <a:r>
              <a:rPr lang="pt-BR" sz="4000" dirty="0" smtClean="0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tx2">
                    <a:lumMod val="1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 Condensed" panose="020B0502040204020203" pitchFamily="34" charset="0"/>
              </a:rPr>
              <a:t>R</a:t>
            </a:r>
          </a:p>
          <a:p>
            <a:pPr algn="ctr"/>
            <a:r>
              <a:rPr lang="pt-BR" sz="4000" dirty="0" smtClean="0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tx2">
                    <a:lumMod val="1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 Condensed" panose="020B0502040204020203" pitchFamily="34" charset="0"/>
              </a:rPr>
              <a:t>2018-2019</a:t>
            </a:r>
            <a:endParaRPr lang="pt-BR" sz="4000" dirty="0">
              <a:ln w="28575">
                <a:solidFill>
                  <a:schemeClr val="tx1"/>
                </a:solidFill>
                <a:prstDash val="solid"/>
              </a:ln>
              <a:solidFill>
                <a:schemeClr val="tx2">
                  <a:lumMod val="1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ahnschrift Condensed" panose="020B0502040204020203" pitchFamily="34" charset="0"/>
            </a:endParaRPr>
          </a:p>
          <a:p>
            <a:pPr algn="ctr"/>
            <a:endParaRPr lang="pt-BR" sz="4000" dirty="0">
              <a:ln w="28575">
                <a:solidFill>
                  <a:schemeClr val="tx1"/>
                </a:solidFill>
                <a:prstDash val="solid"/>
              </a:ln>
              <a:solidFill>
                <a:schemeClr val="tx2">
                  <a:lumMod val="1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ahnschrift Condensed" panose="020B0502040204020203" pitchFamily="34" charset="0"/>
            </a:endParaRPr>
          </a:p>
          <a:p>
            <a:pPr algn="ctr"/>
            <a:r>
              <a:rPr lang="pt-BR" sz="4000" dirty="0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tx2">
                    <a:lumMod val="1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merican Purpose" pitchFamily="50" charset="0"/>
              </a:rPr>
              <a:t>2018 - 2019 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7"/>
          <a:stretch/>
        </p:blipFill>
        <p:spPr>
          <a:xfrm>
            <a:off x="7338717" y="4235955"/>
            <a:ext cx="1705397" cy="2632769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979" b="9136"/>
          <a:stretch/>
        </p:blipFill>
        <p:spPr>
          <a:xfrm>
            <a:off x="9069705" y="4234956"/>
            <a:ext cx="1926525" cy="259078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8"/>
          <a:stretch/>
        </p:blipFill>
        <p:spPr>
          <a:xfrm>
            <a:off x="10516154" y="954"/>
            <a:ext cx="1692518" cy="259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7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776549" y="4362994"/>
            <a:ext cx="1162594" cy="261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2" y="95740"/>
            <a:ext cx="12015752" cy="6527129"/>
          </a:xfrm>
        </p:spPr>
      </p:pic>
      <p:sp>
        <p:nvSpPr>
          <p:cNvPr id="10" name="Retângulo 9"/>
          <p:cNvSpPr/>
          <p:nvPr/>
        </p:nvSpPr>
        <p:spPr>
          <a:xfrm>
            <a:off x="1776549" y="4362994"/>
            <a:ext cx="1162594" cy="26125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776549" y="4963886"/>
            <a:ext cx="1005840" cy="2220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776549" y="6100354"/>
            <a:ext cx="1410788" cy="2220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/>
          <p:cNvCxnSpPr/>
          <p:nvPr/>
        </p:nvCxnSpPr>
        <p:spPr>
          <a:xfrm flipH="1" flipV="1">
            <a:off x="940526" y="4389118"/>
            <a:ext cx="836023" cy="6923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143692" y="3989008"/>
            <a:ext cx="121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u="sng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EUA</a:t>
            </a:r>
            <a:endParaRPr lang="pt-BR" sz="2000" b="1" u="sng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7" name="Conector de Seta Reta 16"/>
          <p:cNvCxnSpPr/>
          <p:nvPr/>
        </p:nvCxnSpPr>
        <p:spPr>
          <a:xfrm>
            <a:off x="3187337" y="6211388"/>
            <a:ext cx="108421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4389119" y="6011333"/>
            <a:ext cx="2325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Outros países</a:t>
            </a:r>
            <a:endParaRPr lang="pt-BR" sz="2000" b="1" u="sng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4271554" y="6011333"/>
            <a:ext cx="2103120" cy="4001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339633" y="3989008"/>
            <a:ext cx="1018903" cy="4001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3223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r="-563" b="5143"/>
          <a:stretch/>
        </p:blipFill>
        <p:spPr>
          <a:xfrm>
            <a:off x="0" y="166583"/>
            <a:ext cx="12260687" cy="650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6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-1" r="-774" b="5918"/>
          <a:stretch/>
        </p:blipFill>
        <p:spPr>
          <a:xfrm>
            <a:off x="-1" y="106379"/>
            <a:ext cx="12286445" cy="644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889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Personalizada 1">
      <a:dk1>
        <a:srgbClr val="E32D91"/>
      </a:dk1>
      <a:lt1>
        <a:sysClr val="window" lastClr="FFFFFF"/>
      </a:lt1>
      <a:dk2>
        <a:srgbClr val="C830CC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Malh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h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Malha</Template>
  <TotalTime>1969</TotalTime>
  <Words>290</Words>
  <Application>Microsoft Office PowerPoint</Application>
  <PresentationFormat>Widescreen</PresentationFormat>
  <Paragraphs>40</Paragraphs>
  <Slides>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1" baseType="lpstr">
      <vt:lpstr>American Purpose</vt:lpstr>
      <vt:lpstr>Arial</vt:lpstr>
      <vt:lpstr>Arial Rounded MT Bold</vt:lpstr>
      <vt:lpstr>Bahnschrift Condensed</vt:lpstr>
      <vt:lpstr>Century Gothic</vt:lpstr>
      <vt:lpstr>Malha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Qual mês teve maior bilheteria no brasil em 2018?</vt:lpstr>
      <vt:lpstr>Apresentação do PowerPoint</vt:lpstr>
      <vt:lpstr>Apresentação do PowerPoint</vt:lpstr>
      <vt:lpstr>Apresentação do PowerPoint</vt:lpstr>
      <vt:lpstr>Apresentação do PowerPoint</vt:lpstr>
      <vt:lpstr>Qual mês teve maior bilheteria nos EUA em 2018?</vt:lpstr>
      <vt:lpstr>Apresentação do PowerPoint</vt:lpstr>
      <vt:lpstr>Apresentação do PowerPoint</vt:lpstr>
      <vt:lpstr>Qual mês teve maior bilheteria na argentina em 2018?</vt:lpstr>
      <vt:lpstr>Apresentação do PowerPoint</vt:lpstr>
      <vt:lpstr>Qual mês teve maior bilheteria na China em 2018?</vt:lpstr>
      <vt:lpstr>Apresentação do PowerPoint</vt:lpstr>
      <vt:lpstr>Apresentação do PowerPoint</vt:lpstr>
      <vt:lpstr>Apresentação do PowerPoint</vt:lpstr>
      <vt:lpstr>Qual mês teve maior bilheteria na Alemanha em 2018?</vt:lpstr>
      <vt:lpstr>Apresentação do PowerPoint</vt:lpstr>
      <vt:lpstr>Qual mês teve maior bilheteria na Austrália em 2018?</vt:lpstr>
      <vt:lpstr>Apresentação do PowerPoint</vt:lpstr>
      <vt:lpstr>Quais foram os gêneros mais populares?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Pretinho2</dc:creator>
  <cp:lastModifiedBy>estatisticacomr</cp:lastModifiedBy>
  <cp:revision>81</cp:revision>
  <dcterms:created xsi:type="dcterms:W3CDTF">2019-09-10T15:04:59Z</dcterms:created>
  <dcterms:modified xsi:type="dcterms:W3CDTF">2019-09-19T17:09:26Z</dcterms:modified>
</cp:coreProperties>
</file>